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C9066-7C2A-4C98-8F4C-0E595ED08A85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74465-E5F9-4A0C-900F-9FAF6F8ED8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5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Organizing</a:t>
            </a:r>
            <a:r>
              <a:rPr lang="en-US" baseline="0" dirty="0" smtClean="0"/>
              <a:t> Secretariat</a:t>
            </a:r>
          </a:p>
          <a:p>
            <a:r>
              <a:rPr lang="en-US" baseline="0" dirty="0" smtClean="0"/>
              <a:t>APBNI </a:t>
            </a:r>
          </a:p>
          <a:p>
            <a:r>
              <a:rPr lang="en-US" baseline="0" dirty="0" smtClean="0"/>
              <a:t>Conde La </a:t>
            </a:r>
            <a:r>
              <a:rPr lang="en-US" baseline="0" dirty="0" err="1" smtClean="0"/>
              <a:t>Moclova</a:t>
            </a:r>
            <a:r>
              <a:rPr lang="en-US" baseline="0" dirty="0" smtClean="0"/>
              <a:t> 350 San </a:t>
            </a:r>
            <a:r>
              <a:rPr lang="en-US" baseline="0" dirty="0" err="1" smtClean="0"/>
              <a:t>isidro</a:t>
            </a:r>
            <a:r>
              <a:rPr lang="en-US" baseline="0" dirty="0" smtClean="0"/>
              <a:t> Lima 27</a:t>
            </a:r>
          </a:p>
          <a:p>
            <a:r>
              <a:rPr lang="en-US" dirty="0" smtClean="0"/>
              <a:t>Mail: apbni.peru@gmail.com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74465-E5F9-4A0C-900F-9FAF6F8ED8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9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275875-4F35-468A-9964-453BE8A7654A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8F6D6FB-AB19-4265-A60F-A8E96BC0C0F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 rot="19140000">
            <a:off x="336865" y="1600695"/>
            <a:ext cx="5733027" cy="1089427"/>
          </a:xfrm>
        </p:spPr>
        <p:txBody>
          <a:bodyPr/>
          <a:lstStyle/>
          <a:p>
            <a:r>
              <a:rPr lang="es-PE" sz="2400" dirty="0" err="1">
                <a:latin typeface="Arial Black" panose="020B0A04020102020204" pitchFamily="34" charset="0"/>
              </a:rPr>
              <a:t>Introduction</a:t>
            </a:r>
            <a:r>
              <a:rPr lang="es-PE" sz="2400" dirty="0">
                <a:latin typeface="Arial Black" panose="020B0A04020102020204" pitchFamily="34" charset="0"/>
              </a:rPr>
              <a:t> to Flexible </a:t>
            </a:r>
            <a:r>
              <a:rPr lang="es-PE" sz="2400" dirty="0" err="1">
                <a:latin typeface="Arial Black" panose="020B0A04020102020204" pitchFamily="34" charset="0"/>
              </a:rPr>
              <a:t>Bronchoscopy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(IFB) Course </a:t>
            </a:r>
            <a:br>
              <a:rPr lang="en-US" sz="2400" dirty="0" smtClean="0">
                <a:latin typeface="Arial Black" panose="020B0A04020102020204" pitchFamily="34" charset="0"/>
              </a:rPr>
            </a:br>
            <a:r>
              <a:rPr lang="en-US" sz="2400" dirty="0" smtClean="0">
                <a:latin typeface="Arial Black" panose="020B0A04020102020204" pitchFamily="34" charset="0"/>
              </a:rPr>
              <a:t>April </a:t>
            </a:r>
            <a:r>
              <a:rPr lang="en-US" sz="2400" dirty="0">
                <a:latin typeface="Arial Black" panose="020B0A04020102020204" pitchFamily="34" charset="0"/>
              </a:rPr>
              <a:t>7 </a:t>
            </a:r>
            <a:r>
              <a:rPr lang="en-US" sz="2400" dirty="0">
                <a:latin typeface="Arial Black" panose="020B0A04020102020204" pitchFamily="34" charset="0"/>
              </a:rPr>
              <a:t>– </a:t>
            </a:r>
            <a:r>
              <a:rPr lang="en-US" sz="2400" dirty="0" smtClean="0">
                <a:latin typeface="Arial Black" panose="020B0A04020102020204" pitchFamily="34" charset="0"/>
              </a:rPr>
              <a:t>8 and </a:t>
            </a:r>
            <a:r>
              <a:rPr lang="en-US" sz="2400" dirty="0">
                <a:latin typeface="Arial Black" panose="020B0A04020102020204" pitchFamily="34" charset="0"/>
              </a:rPr>
              <a:t>May </a:t>
            </a:r>
            <a:r>
              <a:rPr lang="en-US" sz="2400" dirty="0" smtClean="0">
                <a:latin typeface="Arial Black" panose="020B0A04020102020204" pitchFamily="34" charset="0"/>
              </a:rPr>
              <a:t>6, </a:t>
            </a:r>
            <a:r>
              <a:rPr lang="en-US" sz="2400" dirty="0">
                <a:latin typeface="Arial Black" panose="020B0A04020102020204" pitchFamily="34" charset="0"/>
              </a:rPr>
              <a:t>2107 </a:t>
            </a:r>
            <a:r>
              <a:rPr lang="en-US" sz="2400" dirty="0">
                <a:latin typeface="Arial Black" panose="020B0A04020102020204" pitchFamily="34" charset="0"/>
              </a:rPr>
              <a:t/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Lima - Peru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64088" y="1222523"/>
            <a:ext cx="3816424" cy="4006677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sz="4500" i="1" dirty="0">
                <a:solidFill>
                  <a:srgbClr val="FF0000"/>
                </a:solidFill>
              </a:rPr>
              <a:t>Save The Date</a:t>
            </a:r>
            <a:r>
              <a:rPr lang="en-US" sz="4500" i="1" dirty="0" smtClean="0">
                <a:solidFill>
                  <a:srgbClr val="FF0000"/>
                </a:solidFill>
              </a:rPr>
              <a:t>!!!</a:t>
            </a:r>
          </a:p>
          <a:p>
            <a:pPr>
              <a:lnSpc>
                <a:spcPct val="120000"/>
              </a:lnSpc>
            </a:pPr>
            <a:r>
              <a:rPr lang="en-US" b="0" dirty="0" smtClean="0"/>
              <a:t> </a:t>
            </a:r>
            <a:r>
              <a:rPr lang="en-US" b="0" dirty="0"/>
              <a:t> </a:t>
            </a:r>
            <a:r>
              <a:rPr lang="en-US" b="0" dirty="0" smtClean="0"/>
              <a:t>	</a:t>
            </a:r>
            <a:r>
              <a:rPr lang="en-US" sz="2500" b="0" i="1" dirty="0"/>
              <a:t>The </a:t>
            </a:r>
            <a:r>
              <a:rPr lang="en-US" sz="2500" b="0" i="1" dirty="0" smtClean="0"/>
              <a:t>2017 </a:t>
            </a:r>
            <a:r>
              <a:rPr lang="es-PE" sz="2500" b="0" i="1" dirty="0" smtClean="0"/>
              <a:t>IFB </a:t>
            </a:r>
            <a:r>
              <a:rPr lang="en-US" sz="2500" b="0" i="1" dirty="0" smtClean="0"/>
              <a:t>Course will be held in Lima – Peru. </a:t>
            </a:r>
            <a:r>
              <a:rPr lang="en-US" sz="2600" b="0" i="1" dirty="0" smtClean="0"/>
              <a:t>The educational program </a:t>
            </a:r>
            <a:r>
              <a:rPr lang="en-US" sz="2600" b="0" i="1" dirty="0"/>
              <a:t>will </a:t>
            </a:r>
            <a:r>
              <a:rPr lang="en-US" sz="2600" b="0" i="1" dirty="0" smtClean="0"/>
              <a:t>have two parts:  </a:t>
            </a:r>
          </a:p>
          <a:p>
            <a:pPr>
              <a:lnSpc>
                <a:spcPct val="120000"/>
              </a:lnSpc>
            </a:pPr>
            <a:r>
              <a:rPr lang="en-US" sz="2600" b="0" i="1" dirty="0"/>
              <a:t>	</a:t>
            </a:r>
            <a:r>
              <a:rPr lang="en-US" sz="2600" b="0" i="1" dirty="0" smtClean="0"/>
              <a:t>- April </a:t>
            </a:r>
            <a:r>
              <a:rPr lang="en-US" sz="2600" b="0" i="1" dirty="0"/>
              <a:t>7 - 8 didactic conferences and </a:t>
            </a:r>
            <a:r>
              <a:rPr lang="en-US" sz="2600" b="0" i="1" dirty="0" smtClean="0"/>
              <a:t>Workshop </a:t>
            </a:r>
            <a:r>
              <a:rPr lang="en-US" sz="2600" b="0" i="1" dirty="0"/>
              <a:t>1: </a:t>
            </a:r>
            <a:r>
              <a:rPr lang="en-US" sz="2600" b="0" i="1" dirty="0" err="1"/>
              <a:t>bronchoscopic</a:t>
            </a:r>
            <a:r>
              <a:rPr lang="en-US" sz="2600" b="0" i="1" dirty="0"/>
              <a:t> </a:t>
            </a:r>
            <a:r>
              <a:rPr lang="en-US" sz="2600" b="0" i="1" dirty="0" smtClean="0"/>
              <a:t>anatomy and inspection (Step </a:t>
            </a:r>
            <a:r>
              <a:rPr lang="en-US" sz="2600" b="0" i="1" dirty="0"/>
              <a:t>by </a:t>
            </a:r>
            <a:r>
              <a:rPr lang="en-US" sz="2600" b="0" i="1" dirty="0" smtClean="0"/>
              <a:t>Step). </a:t>
            </a:r>
          </a:p>
          <a:p>
            <a:pPr>
              <a:lnSpc>
                <a:spcPct val="120000"/>
              </a:lnSpc>
            </a:pPr>
            <a:r>
              <a:rPr lang="en-US" sz="2600" b="0" i="1" dirty="0"/>
              <a:t>	</a:t>
            </a:r>
            <a:r>
              <a:rPr lang="en-US" sz="2600" b="0" i="1" dirty="0" smtClean="0"/>
              <a:t>- May </a:t>
            </a:r>
            <a:r>
              <a:rPr lang="en-US" sz="2600" b="0" i="1" dirty="0"/>
              <a:t>6 Workshop 2: Brushing and </a:t>
            </a:r>
            <a:r>
              <a:rPr lang="en-US" sz="2600" b="0" i="1" dirty="0" err="1"/>
              <a:t>Bronchoscopic</a:t>
            </a:r>
            <a:r>
              <a:rPr lang="en-US" sz="2600" b="0" i="1" dirty="0"/>
              <a:t> Biopsy with </a:t>
            </a:r>
            <a:r>
              <a:rPr lang="en-US" sz="2600" b="0" i="1" dirty="0" smtClean="0"/>
              <a:t>exam (BSTAT).</a:t>
            </a:r>
          </a:p>
          <a:p>
            <a:pPr>
              <a:lnSpc>
                <a:spcPct val="120000"/>
              </a:lnSpc>
            </a:pPr>
            <a:r>
              <a:rPr lang="es-PE" sz="2500" b="0" i="1" dirty="0"/>
              <a:t>	</a:t>
            </a:r>
            <a:r>
              <a:rPr lang="es-PE" sz="2500" b="0" i="1" dirty="0" err="1" smtClean="0"/>
              <a:t>According</a:t>
            </a:r>
            <a:r>
              <a:rPr lang="es-PE" sz="2500" b="0" i="1" dirty="0" smtClean="0"/>
              <a:t> to </a:t>
            </a:r>
            <a:r>
              <a:rPr lang="es-PE" sz="2500" b="0" i="1" dirty="0" err="1" smtClean="0"/>
              <a:t>the</a:t>
            </a:r>
            <a:r>
              <a:rPr lang="es-PE" sz="2500" b="0" i="1" dirty="0" smtClean="0"/>
              <a:t> </a:t>
            </a:r>
            <a:r>
              <a:rPr lang="es-PE" sz="2500" b="0" i="1" dirty="0" err="1" smtClean="0"/>
              <a:t>Structured</a:t>
            </a:r>
            <a:r>
              <a:rPr lang="es-PE" sz="2500" b="0" i="1" dirty="0" smtClean="0"/>
              <a:t> and </a:t>
            </a:r>
            <a:r>
              <a:rPr lang="es-PE" sz="2500" b="0" i="1" dirty="0" err="1" smtClean="0"/>
              <a:t>Standardized</a:t>
            </a:r>
            <a:r>
              <a:rPr lang="es-PE" sz="2500" b="0" i="1" dirty="0" smtClean="0"/>
              <a:t> </a:t>
            </a:r>
            <a:r>
              <a:rPr lang="es-PE" sz="2500" b="0" i="1" dirty="0" err="1" smtClean="0"/>
              <a:t>curriculum</a:t>
            </a:r>
            <a:r>
              <a:rPr lang="es-PE" sz="2500" b="0" i="1" dirty="0" smtClean="0"/>
              <a:t> of </a:t>
            </a:r>
            <a:r>
              <a:rPr lang="es-PE" sz="2500" b="0" i="1" dirty="0" err="1" smtClean="0"/>
              <a:t>Bronchoscopy</a:t>
            </a:r>
            <a:r>
              <a:rPr lang="es-PE" sz="2500" b="0" i="1" dirty="0" smtClean="0"/>
              <a:t> </a:t>
            </a:r>
            <a:r>
              <a:rPr lang="es-PE" sz="2500" b="0" i="1" dirty="0" err="1" smtClean="0"/>
              <a:t>Education</a:t>
            </a:r>
            <a:r>
              <a:rPr lang="es-PE" sz="2500" b="0" i="1" dirty="0" smtClean="0"/>
              <a:t> Project. (BEP).</a:t>
            </a:r>
            <a:endParaRPr lang="en-US" sz="2500" b="0" i="1" dirty="0"/>
          </a:p>
          <a:p>
            <a:pPr>
              <a:lnSpc>
                <a:spcPct val="120000"/>
              </a:lnSpc>
            </a:pPr>
            <a:r>
              <a:rPr lang="en-US" sz="2600" b="0" i="1" dirty="0" smtClean="0"/>
              <a:t>	Our </a:t>
            </a:r>
            <a:r>
              <a:rPr lang="en-US" sz="2600" b="0" i="1" dirty="0"/>
              <a:t>team of nine certified bronchoscopy instructors by the World </a:t>
            </a:r>
            <a:r>
              <a:rPr lang="en-US" sz="2600" b="0" i="1" dirty="0" smtClean="0"/>
              <a:t>Association for </a:t>
            </a:r>
            <a:r>
              <a:rPr lang="en-US" sz="2600" b="0" i="1" dirty="0" err="1" smtClean="0"/>
              <a:t>Bronchology</a:t>
            </a:r>
            <a:r>
              <a:rPr lang="en-US" sz="2600" b="0" i="1" dirty="0" smtClean="0"/>
              <a:t> </a:t>
            </a:r>
            <a:r>
              <a:rPr lang="en-US" sz="2600" b="0" i="1" dirty="0"/>
              <a:t>and Interventional Pulmonology (WABIP) will participate and support  </a:t>
            </a:r>
            <a:r>
              <a:rPr lang="en-US" sz="2600" b="0" i="1" dirty="0" smtClean="0"/>
              <a:t>the </a:t>
            </a:r>
            <a:r>
              <a:rPr lang="en-US" sz="2600" b="0" i="1" dirty="0"/>
              <a:t>learning program.</a:t>
            </a:r>
            <a:endParaRPr lang="en-US" sz="2600" i="1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s-ES_tradnl" sz="2400" dirty="0"/>
              <a:t>Av. </a:t>
            </a:r>
            <a:r>
              <a:rPr lang="es-ES_tradnl" sz="2400" dirty="0"/>
              <a:t>Guardia Civil </a:t>
            </a:r>
            <a:r>
              <a:rPr lang="es-ES_tradnl" sz="2400" dirty="0" smtClean="0"/>
              <a:t>270 </a:t>
            </a:r>
            <a:r>
              <a:rPr lang="es-ES_tradnl" sz="2400" dirty="0" err="1" smtClean="0"/>
              <a:t>Corpac</a:t>
            </a:r>
            <a:r>
              <a:rPr lang="es-ES_tradnl" sz="2400" dirty="0" smtClean="0"/>
              <a:t>, San </a:t>
            </a:r>
            <a:r>
              <a:rPr lang="es-ES_tradnl" sz="2400" dirty="0"/>
              <a:t>Isidro – </a:t>
            </a:r>
            <a:r>
              <a:rPr lang="es-ES_tradnl" sz="2400" dirty="0" smtClean="0"/>
              <a:t>Lima 27, </a:t>
            </a:r>
            <a:r>
              <a:rPr lang="es-ES_tradnl" sz="2400" dirty="0"/>
              <a:t>Perú </a:t>
            </a:r>
            <a:endParaRPr lang="es-PE" b="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Logos Broncoscopia\LogoASER_color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34" y="102891"/>
            <a:ext cx="1473330" cy="1519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Logos Broncoscopia\Logo Maniqu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844965"/>
            <a:ext cx="4032448" cy="204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-36512" y="486916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Peruvian Association for </a:t>
            </a:r>
            <a:r>
              <a:rPr lang="en-US" sz="1600" b="1" dirty="0" err="1" smtClean="0">
                <a:solidFill>
                  <a:srgbClr val="FF0000"/>
                </a:solidFill>
              </a:rPr>
              <a:t>Bronchology</a:t>
            </a:r>
            <a:r>
              <a:rPr lang="en-US" sz="1600" b="1" dirty="0" smtClean="0">
                <a:solidFill>
                  <a:srgbClr val="FF0000"/>
                </a:solidFill>
              </a:rPr>
              <a:t> (APBNI)</a:t>
            </a:r>
            <a:endParaRPr lang="en-US" sz="1600" b="1" baseline="0" dirty="0" smtClean="0">
              <a:solidFill>
                <a:srgbClr val="FF0000"/>
              </a:solidFill>
            </a:endParaRPr>
          </a:p>
          <a:p>
            <a:endParaRPr lang="en-US" sz="1600" b="1" baseline="0" dirty="0" smtClean="0">
              <a:solidFill>
                <a:schemeClr val="bg1"/>
              </a:solidFill>
            </a:endParaRPr>
          </a:p>
          <a:p>
            <a:endParaRPr lang="en-US" sz="1600" b="1" baseline="0" dirty="0" smtClean="0">
              <a:solidFill>
                <a:schemeClr val="bg1"/>
              </a:solidFill>
            </a:endParaRPr>
          </a:p>
          <a:p>
            <a:endParaRPr lang="en-US" sz="1600" b="1" baseline="0" dirty="0" smtClean="0">
              <a:solidFill>
                <a:schemeClr val="bg1"/>
              </a:solidFill>
            </a:endParaRPr>
          </a:p>
          <a:p>
            <a:r>
              <a:rPr lang="en-US" sz="1600" b="1" baseline="0" dirty="0" smtClean="0">
                <a:solidFill>
                  <a:schemeClr val="bg1"/>
                </a:solidFill>
              </a:rPr>
              <a:t>Conde La Monclova 350 </a:t>
            </a:r>
          </a:p>
          <a:p>
            <a:r>
              <a:rPr lang="en-US" sz="1600" b="1" baseline="0" dirty="0" smtClean="0">
                <a:solidFill>
                  <a:schemeClr val="bg1"/>
                </a:solidFill>
              </a:rPr>
              <a:t>San </a:t>
            </a:r>
            <a:r>
              <a:rPr lang="en-US" sz="1600" b="1" dirty="0">
                <a:solidFill>
                  <a:schemeClr val="bg1"/>
                </a:solidFill>
              </a:rPr>
              <a:t>I</a:t>
            </a:r>
            <a:r>
              <a:rPr lang="en-US" sz="1600" b="1" baseline="0" dirty="0" smtClean="0">
                <a:solidFill>
                  <a:schemeClr val="bg1"/>
                </a:solidFill>
              </a:rPr>
              <a:t>sidro  - 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baseline="0" dirty="0" smtClean="0">
                <a:solidFill>
                  <a:schemeClr val="bg1"/>
                </a:solidFill>
              </a:rPr>
              <a:t>Lima 27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Mail: apbni.peru@gmail.com</a:t>
            </a:r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38" y="5174254"/>
            <a:ext cx="844676" cy="76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36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146</TotalTime>
  <Words>61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Introduction to Flexible Bronchoscopy (IFB) Course  April 7 – 8 and May 6, 2107  Lima - Peru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11</cp:revision>
  <dcterms:created xsi:type="dcterms:W3CDTF">2016-09-21T05:25:41Z</dcterms:created>
  <dcterms:modified xsi:type="dcterms:W3CDTF">2017-03-15T03:36:53Z</dcterms:modified>
</cp:coreProperties>
</file>